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9" r:id="rId4"/>
    <p:sldId id="257" r:id="rId5"/>
    <p:sldId id="258" r:id="rId6"/>
    <p:sldId id="261" r:id="rId7"/>
    <p:sldId id="262" r:id="rId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3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6C04FBE-D623-4060-A07E-67E79926EDB1}" type="datetimeFigureOut">
              <a:rPr lang="id-ID" smtClean="0"/>
              <a:t>21/03/2020</a:t>
            </a:fld>
            <a:endParaRPr lang="id-ID"/>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id-ID"/>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56DBD29-0022-4A63-AC40-174698118B2F}" type="slidenum">
              <a:rPr lang="id-ID" smtClean="0"/>
              <a:t>‹#›</a:t>
            </a:fld>
            <a:endParaRPr lang="id-ID"/>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C04FBE-D623-4060-A07E-67E79926EDB1}" type="datetimeFigureOut">
              <a:rPr lang="id-ID" smtClean="0"/>
              <a:t>21/03/2020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C04FBE-D623-4060-A07E-67E79926EDB1}" type="datetimeFigureOut">
              <a:rPr lang="id-ID" smtClean="0"/>
              <a:t>21/03/2020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6C04FBE-D623-4060-A07E-67E79926EDB1}" type="datetimeFigureOut">
              <a:rPr lang="id-ID" smtClean="0"/>
              <a:t>21/03/2020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56DBD29-0022-4A63-AC40-174698118B2F}" type="slidenum">
              <a:rPr lang="id-ID" smtClean="0"/>
              <a:t>‹#›</a:t>
            </a:fld>
            <a:endParaRPr lang="id-ID"/>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6C04FBE-D623-4060-A07E-67E79926EDB1}" type="datetimeFigureOut">
              <a:rPr lang="id-ID" smtClean="0"/>
              <a:t>21/03/2020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C04FBE-D623-4060-A07E-67E79926EDB1}" type="datetimeFigureOut">
              <a:rPr lang="id-ID" smtClean="0"/>
              <a:t>21/03/2020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C04FBE-D623-4060-A07E-67E79926EDB1}" type="datetimeFigureOut">
              <a:rPr lang="id-ID" smtClean="0"/>
              <a:t>21/03/2020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6C04FBE-D623-4060-A07E-67E79926EDB1}" type="datetimeFigureOut">
              <a:rPr lang="id-ID" smtClean="0"/>
              <a:t>21/03/2020</a:t>
            </a:fld>
            <a:endParaRPr lang="id-ID"/>
          </a:p>
        </p:txBody>
      </p:sp>
      <p:sp>
        <p:nvSpPr>
          <p:cNvPr id="7" name="Slide Number Placeholder 6"/>
          <p:cNvSpPr>
            <a:spLocks noGrp="1"/>
          </p:cNvSpPr>
          <p:nvPr>
            <p:ph type="sldNum" sz="quarter" idx="12"/>
          </p:nvPr>
        </p:nvSpPr>
        <p:spPr/>
        <p:txBody>
          <a:bodyPr/>
          <a:lstStyle/>
          <a:p>
            <a:fld id="{756DBD29-0022-4A63-AC40-174698118B2F}" type="slidenum">
              <a:rPr lang="id-ID" smtClean="0"/>
              <a:t>‹#›</a:t>
            </a:fld>
            <a:endParaRPr lang="id-ID"/>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C04FBE-D623-4060-A07E-67E79926EDB1}" type="datetimeFigureOut">
              <a:rPr lang="id-ID" smtClean="0"/>
              <a:t>21/03/2020</a:t>
            </a:fld>
            <a:endParaRPr lang="id-ID"/>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7" name="Slide Number Placeholder 6"/>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C04FBE-D623-4060-A07E-67E79926EDB1}" type="datetimeFigureOut">
              <a:rPr lang="id-ID" smtClean="0"/>
              <a:t>21/03/2020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C04FBE-D623-4060-A07E-67E79926EDB1}" type="datetimeFigureOut">
              <a:rPr lang="id-ID" smtClean="0"/>
              <a:t>21/03/2020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56DBD29-0022-4A63-AC40-174698118B2F}"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4FBE-D623-4060-A07E-67E79926EDB1}" type="datetimeFigureOut">
              <a:rPr lang="id-ID" smtClean="0"/>
              <a:t>21/03/2020</a:t>
            </a:fld>
            <a:endParaRPr lang="id-ID"/>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id-ID"/>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56DBD29-0022-4A63-AC40-174698118B2F}"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id-ID" b="0" i="0" dirty="0" smtClean="0">
                <a:solidFill>
                  <a:srgbClr val="FF0000"/>
                </a:solidFill>
                <a:effectLst>
                  <a:glow rad="63500">
                    <a:schemeClr val="accent2">
                      <a:satMod val="175000"/>
                      <a:alpha val="40000"/>
                    </a:schemeClr>
                  </a:glow>
                </a:effectLst>
                <a:latin typeface="Ubuntu"/>
              </a:rPr>
              <a:t>Niat dan Pengaruhnya dalam Amal</a:t>
            </a:r>
            <a:br>
              <a:rPr lang="id-ID" b="0" i="0" dirty="0" smtClean="0">
                <a:solidFill>
                  <a:srgbClr val="FF0000"/>
                </a:solidFill>
                <a:effectLst>
                  <a:glow rad="63500">
                    <a:schemeClr val="accent2">
                      <a:satMod val="175000"/>
                      <a:alpha val="40000"/>
                    </a:schemeClr>
                  </a:glow>
                </a:effectLst>
                <a:latin typeface="Ubuntu"/>
              </a:rPr>
            </a:br>
            <a:endParaRPr lang="id-ID" dirty="0">
              <a:solidFill>
                <a:srgbClr val="FF0000"/>
              </a:solidFill>
              <a:effectLst>
                <a:glow rad="63500">
                  <a:schemeClr val="accent2">
                    <a:satMod val="175000"/>
                    <a:alpha val="40000"/>
                  </a:schemeClr>
                </a:glow>
              </a:effectLst>
            </a:endParaRPr>
          </a:p>
        </p:txBody>
      </p:sp>
      <p:sp>
        <p:nvSpPr>
          <p:cNvPr id="3" name="Subtitle 2"/>
          <p:cNvSpPr>
            <a:spLocks noGrp="1"/>
          </p:cNvSpPr>
          <p:nvPr>
            <p:ph idx="1"/>
          </p:nvPr>
        </p:nvSpPr>
        <p:spPr/>
        <p:txBody>
          <a:bodyPr>
            <a:normAutofit fontScale="55000" lnSpcReduction="20000"/>
          </a:bodyPr>
          <a:lstStyle/>
          <a:p>
            <a:pPr algn="l"/>
            <a:r>
              <a:rPr lang="id-ID" b="1" i="0" dirty="0" smtClean="0">
                <a:solidFill>
                  <a:srgbClr val="192930"/>
                </a:solidFill>
                <a:effectLst/>
                <a:latin typeface="Gentium Book Basic"/>
              </a:rPr>
              <a:t>Matan Hadits:</a:t>
            </a:r>
            <a:endParaRPr lang="id-ID" b="0" i="0" dirty="0" smtClean="0">
              <a:solidFill>
                <a:srgbClr val="192930"/>
              </a:solidFill>
              <a:effectLst/>
              <a:latin typeface="Gentium Book Basic"/>
            </a:endParaRPr>
          </a:p>
          <a:p>
            <a:r>
              <a:rPr lang="ar-AE" b="0" i="0" dirty="0" smtClean="0">
                <a:solidFill>
                  <a:srgbClr val="42566A"/>
                </a:solidFill>
                <a:effectLst/>
                <a:latin typeface="Ubuntu"/>
              </a:rPr>
              <a:t>عَنْ أَمِيْرِ الْمُؤْمِنِيْنَ أَبِي حَفْصٍ عُمَرَ بْنِ الْخَطَّابِ رَضِيَ اللهُ تَعَالَى عَنْهُ قَالَ : سَمِعْتُ رَسُوْلَ اللهِ صَلَّى اللهُ تَعَالَى عَلَيْهِ وَعَلَى آلِهِ وَسَلَّمَ يَقُوْلُ : إِنَّمَا اْلأَعْمَالُ بِالِّنيَّاتِ وَإِنَّمَا لِكُلِّ امْرِئٍ مَا نَوَى فَمَنْ كَانَتْ هِجْرَتُهُ إِلَى اللهِ وَرَسُوْلِهِ فَهِجْرَتُهُ إِلَى اللهِ وَرَسُوْلِهِ وَمَنْ كَانَتْ هِجْرَتُهُ لِدُنْيَا يُصِيْبُهَا أَوِ امْرَأَةٍ يَنْكِحُهَا فَهِجْرَتُهُ إِلَى مَا هَاجَرَ إِلَيْهِ</a:t>
            </a:r>
          </a:p>
          <a:p>
            <a:pPr algn="l"/>
            <a:r>
              <a:rPr lang="id-ID" b="1" i="0" dirty="0" smtClean="0">
                <a:solidFill>
                  <a:srgbClr val="192930"/>
                </a:solidFill>
                <a:effectLst/>
                <a:latin typeface="Gentium Book Basic"/>
              </a:rPr>
              <a:t>Terjemah</a:t>
            </a:r>
            <a:endParaRPr lang="id-ID" b="0" i="0" dirty="0" smtClean="0">
              <a:solidFill>
                <a:srgbClr val="192930"/>
              </a:solidFill>
              <a:effectLst/>
              <a:latin typeface="Gentium Book Basic"/>
            </a:endParaRPr>
          </a:p>
          <a:p>
            <a:pPr algn="l"/>
            <a:r>
              <a:rPr lang="id-ID" b="0" i="0" dirty="0" smtClean="0">
                <a:solidFill>
                  <a:srgbClr val="192930"/>
                </a:solidFill>
                <a:effectLst/>
                <a:latin typeface="Gentium Book Basic"/>
              </a:rPr>
              <a:t>Dari Amirul Mu’minin, Abu Hafsh Umar bin Al Khathab </a:t>
            </a:r>
            <a:r>
              <a:rPr lang="id-ID" b="0" i="1" dirty="0" smtClean="0">
                <a:solidFill>
                  <a:srgbClr val="192930"/>
                </a:solidFill>
                <a:effectLst/>
                <a:latin typeface="Gentium Book Basic"/>
              </a:rPr>
              <a:t>Radhiallahu Ta’ala ‘Anhu</a:t>
            </a:r>
            <a:r>
              <a:rPr lang="id-ID" b="0" i="0" dirty="0" smtClean="0">
                <a:solidFill>
                  <a:srgbClr val="192930"/>
                </a:solidFill>
                <a:effectLst/>
                <a:latin typeface="Gentium Book Basic"/>
              </a:rPr>
              <a:t>, dia berkata: Aku mendengar Rasulullah </a:t>
            </a:r>
            <a:r>
              <a:rPr lang="id-ID" b="0" i="1" dirty="0" smtClean="0">
                <a:solidFill>
                  <a:srgbClr val="192930"/>
                </a:solidFill>
                <a:effectLst/>
                <a:latin typeface="Gentium Book Basic"/>
              </a:rPr>
              <a:t>Shallallahu ‘Alaihi wa Sallam</a:t>
            </a:r>
            <a:r>
              <a:rPr lang="id-ID" b="0" i="0" dirty="0" smtClean="0">
                <a:solidFill>
                  <a:srgbClr val="192930"/>
                </a:solidFill>
                <a:effectLst/>
                <a:latin typeface="Gentium Book Basic"/>
              </a:rPr>
              <a:t> bersabda: </a:t>
            </a:r>
            <a:r>
              <a:rPr lang="id-ID" b="0" i="1" dirty="0" smtClean="0">
                <a:solidFill>
                  <a:srgbClr val="192930"/>
                </a:solidFill>
                <a:effectLst/>
                <a:latin typeface="Gentium Book Basic"/>
              </a:rPr>
              <a:t>“Sesungguhnya amal itu hanyalah beserta niat, dan setiap manusia mendapatkan sesuai dengan apa-apa yang diniatkannya. Barang siapa yang hijrahnya kepada Allah dan RasulNya maka hijrahnya itu adalah kepada Allah dan RasulNya, dan barang siapa yang hijrahnya   karena dunia yang diinginkannya atau wanita yang ingin dinikahinya, maka hijrahnya itu kepada apa-apa yang ia inginkan itu.” </a:t>
            </a:r>
            <a:r>
              <a:rPr lang="id-ID" b="0" i="0" dirty="0" smtClean="0">
                <a:solidFill>
                  <a:srgbClr val="192930"/>
                </a:solidFill>
                <a:effectLst/>
                <a:latin typeface="Gentium Book Basic"/>
              </a:rPr>
              <a:t>(Diriwayatkan oleh </a:t>
            </a:r>
            <a:r>
              <a:rPr lang="id-ID" b="0" i="1" dirty="0" smtClean="0">
                <a:solidFill>
                  <a:srgbClr val="192930"/>
                </a:solidFill>
                <a:effectLst/>
                <a:latin typeface="Gentium Book Basic"/>
              </a:rPr>
              <a:t>Imamul Muhadditsin</a:t>
            </a:r>
            <a:r>
              <a:rPr lang="id-ID" b="0" i="0" dirty="0" smtClean="0">
                <a:solidFill>
                  <a:srgbClr val="192930"/>
                </a:solidFill>
                <a:effectLst/>
                <a:latin typeface="Gentium Book Basic"/>
              </a:rPr>
              <a:t>, Abu Abdillah Muhammad bin Ismail bin Ibrahim bin Al Mughirah bin Bardizbah Al Bukhari dan Abul Husein Muslim bin Al Hajjaj bin Muslim Al Qusyairi An Naisaburi, dalam kitab shahih mereka yang merupakan kitab hadits paling shahih)</a:t>
            </a:r>
          </a:p>
          <a:p>
            <a:endParaRPr lang="id-ID" dirty="0"/>
          </a:p>
        </p:txBody>
      </p:sp>
    </p:spTree>
    <p:extLst>
      <p:ext uri="{BB962C8B-B14F-4D97-AF65-F5344CB8AC3E}">
        <p14:creationId xmlns:p14="http://schemas.microsoft.com/office/powerpoint/2010/main" val="480697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solidFill>
                  <a:srgbClr val="FF0000"/>
                </a:solidFill>
                <a:effectLst>
                  <a:outerShdw blurRad="50800" dist="38100" algn="l" rotWithShape="0">
                    <a:prstClr val="black">
                      <a:alpha val="40000"/>
                    </a:prstClr>
                  </a:outerShdw>
                </a:effectLst>
              </a:rPr>
              <a:t>Hati hati dari pendusta yang mengaku Nabi</a:t>
            </a:r>
            <a:endParaRPr lang="id-ID" dirty="0">
              <a:solidFill>
                <a:srgbClr val="FF0000"/>
              </a:solidFill>
              <a:effectLst>
                <a:outerShdw blurRad="50800" dist="38100" algn="l" rotWithShape="0">
                  <a:prstClr val="black">
                    <a:alpha val="40000"/>
                  </a:prstClr>
                </a:outerShdw>
              </a:effectLst>
            </a:endParaRPr>
          </a:p>
        </p:txBody>
      </p:sp>
      <p:sp>
        <p:nvSpPr>
          <p:cNvPr id="3" name="Content Placeholder 2"/>
          <p:cNvSpPr>
            <a:spLocks noGrp="1"/>
          </p:cNvSpPr>
          <p:nvPr>
            <p:ph idx="1"/>
          </p:nvPr>
        </p:nvSpPr>
        <p:spPr/>
        <p:txBody>
          <a:bodyPr>
            <a:normAutofit fontScale="77500" lnSpcReduction="20000"/>
          </a:bodyPr>
          <a:lstStyle/>
          <a:p>
            <a:r>
              <a:rPr lang="id-ID" dirty="0"/>
              <a:t>Dari Tsauban z, ia berkata Rasulullah n bersabda:</a:t>
            </a:r>
            <a:r>
              <a:rPr lang="id-ID" dirty="0" smtClean="0"/>
              <a:t/>
            </a:r>
            <a:br>
              <a:rPr lang="id-ID" dirty="0" smtClean="0"/>
            </a:br>
            <a:r>
              <a:rPr lang="ar-AE" dirty="0"/>
              <a:t>وَلَا تَقُومُ السَّاعَةُ حَتَّى تَلْحَقَ قَبَائِلُ مِنْ أُمَّتـِي بِالْـمُشْرِكِينَ وَحَتَّى تَعْبُدَ قَبَائِلُ مِنْ أُمَّتِي الْأَوْثَانَ وَإِنَّهُ سَيَكُونُ في أُمَّتِي كَذَّابُونَ ثَلَاثُونَ كُلُّهُمْ يَزْعُمُ أَنَّهُ نَبِيٌّ وَأَنَا خَاتَمُ النَّبِيِّينَ لَا نَبِيَّ بَعْدِي</a:t>
            </a:r>
            <a:r>
              <a:rPr lang="ar-AE" dirty="0" smtClean="0"/>
              <a:t/>
            </a:r>
            <a:br>
              <a:rPr lang="ar-AE" dirty="0" smtClean="0"/>
            </a:br>
            <a:r>
              <a:rPr lang="ar-AE" dirty="0"/>
              <a:t>“</a:t>
            </a:r>
            <a:r>
              <a:rPr lang="id-ID" dirty="0"/>
              <a:t>Tidak akan bangkit hari kiamat sehingga beberapa qabilah dari umatku bergabung dengan musyrikin dan sehingga beberapa qabilah dari umatku menyembah berhala-berhala, dan sesungguhnya akan muncul pada umatku para pendusta berjumlah 30 masing-masing mereka mengaku nabi dan akulah penutup para nabi tiada nabi sesudahku.” (Shahih, HR. Abu Dawud Kitabul Malahim Wal Fitan, Bab Dzikrul Fitan wa Dala`iluha no. 4252)</a:t>
            </a:r>
          </a:p>
        </p:txBody>
      </p:sp>
    </p:spTree>
    <p:extLst>
      <p:ext uri="{BB962C8B-B14F-4D97-AF65-F5344CB8AC3E}">
        <p14:creationId xmlns:p14="http://schemas.microsoft.com/office/powerpoint/2010/main" val="335246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solidFill>
                  <a:srgbClr val="FF0000"/>
                </a:solidFill>
                <a:effectLst>
                  <a:glow rad="63500">
                    <a:schemeClr val="accent2">
                      <a:satMod val="175000"/>
                      <a:alpha val="40000"/>
                    </a:schemeClr>
                  </a:glow>
                </a:effectLst>
              </a:rPr>
              <a:t>Islam datangnya asing </a:t>
            </a:r>
            <a:endParaRPr lang="id-ID" dirty="0">
              <a:solidFill>
                <a:srgbClr val="FF0000"/>
              </a:solidFill>
              <a:effectLst>
                <a:glow rad="63500">
                  <a:schemeClr val="accent2">
                    <a:satMod val="175000"/>
                    <a:alpha val="40000"/>
                  </a:schemeClr>
                </a:glow>
              </a:effectLst>
            </a:endParaRPr>
          </a:p>
        </p:txBody>
      </p:sp>
      <p:sp>
        <p:nvSpPr>
          <p:cNvPr id="3" name="Content Placeholder 2"/>
          <p:cNvSpPr>
            <a:spLocks noGrp="1"/>
          </p:cNvSpPr>
          <p:nvPr>
            <p:ph idx="1"/>
          </p:nvPr>
        </p:nvSpPr>
        <p:spPr/>
        <p:txBody>
          <a:bodyPr>
            <a:normAutofit/>
          </a:bodyPr>
          <a:lstStyle/>
          <a:p>
            <a:pPr marL="0" indent="0" algn="r">
              <a:buNone/>
            </a:pPr>
            <a:r>
              <a:rPr lang="ar-AE" b="0" i="0" dirty="0" smtClean="0">
                <a:solidFill>
                  <a:srgbClr val="000000"/>
                </a:solidFill>
                <a:effectLst/>
                <a:latin typeface="Lato"/>
              </a:rPr>
              <a:t>بدأ الإسلام غريباً وسيعود غريباً كما بدأ فطوبى للغرباء</a:t>
            </a:r>
          </a:p>
          <a:p>
            <a:r>
              <a:rPr lang="ar-AE" b="0" i="0" dirty="0" smtClean="0">
                <a:solidFill>
                  <a:srgbClr val="000000"/>
                </a:solidFill>
                <a:effectLst/>
                <a:latin typeface="Lato"/>
              </a:rPr>
              <a:t>“</a:t>
            </a:r>
            <a:r>
              <a:rPr lang="id-ID" b="0" i="1" dirty="0" smtClean="0">
                <a:solidFill>
                  <a:srgbClr val="000000"/>
                </a:solidFill>
                <a:effectLst/>
                <a:latin typeface="Lato"/>
              </a:rPr>
              <a:t>Islam muncul dalam keadaan asing dan akan kembali dalam keadaan asing, maka beruntunglah orang-orang yang asing</a:t>
            </a:r>
            <a:r>
              <a:rPr lang="id-ID" b="0" i="0" dirty="0" smtClean="0">
                <a:solidFill>
                  <a:srgbClr val="000000"/>
                </a:solidFill>
                <a:effectLst/>
                <a:latin typeface="Lato"/>
              </a:rPr>
              <a:t>”</a:t>
            </a:r>
          </a:p>
          <a:p>
            <a:pPr marL="0" indent="0">
              <a:buNone/>
            </a:pPr>
            <a:r>
              <a:rPr lang="id-ID" b="0" i="0" dirty="0" smtClean="0">
                <a:solidFill>
                  <a:srgbClr val="000000"/>
                </a:solidFill>
                <a:effectLst/>
                <a:latin typeface="Lato"/>
              </a:rPr>
              <a:t/>
            </a:r>
            <a:br>
              <a:rPr lang="id-ID" b="0" i="0" dirty="0" smtClean="0">
                <a:solidFill>
                  <a:srgbClr val="000000"/>
                </a:solidFill>
                <a:effectLst/>
                <a:latin typeface="Lato"/>
              </a:rPr>
            </a:br>
            <a:r>
              <a:rPr lang="id-ID" b="0" i="0" dirty="0" smtClean="0">
                <a:solidFill>
                  <a:srgbClr val="000000"/>
                </a:solidFill>
                <a:effectLst/>
                <a:latin typeface="Lato"/>
              </a:rPr>
              <a:t/>
            </a:r>
            <a:br>
              <a:rPr lang="id-ID" b="0" i="0" dirty="0" smtClean="0">
                <a:solidFill>
                  <a:srgbClr val="000000"/>
                </a:solidFill>
                <a:effectLst/>
                <a:latin typeface="Lato"/>
              </a:rPr>
            </a:br>
            <a:endParaRPr lang="id-ID" dirty="0"/>
          </a:p>
        </p:txBody>
      </p:sp>
    </p:spTree>
    <p:extLst>
      <p:ext uri="{BB962C8B-B14F-4D97-AF65-F5344CB8AC3E}">
        <p14:creationId xmlns:p14="http://schemas.microsoft.com/office/powerpoint/2010/main" val="68487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solidFill>
                  <a:srgbClr val="FF0000"/>
                </a:solidFill>
                <a:effectLst>
                  <a:glow rad="101600">
                    <a:schemeClr val="accent2">
                      <a:satMod val="175000"/>
                      <a:alpha val="40000"/>
                    </a:schemeClr>
                  </a:glow>
                </a:effectLst>
              </a:rPr>
              <a:t>Larangan melakukan bid’ah</a:t>
            </a:r>
            <a:endParaRPr lang="id-ID" dirty="0">
              <a:solidFill>
                <a:srgbClr val="FF0000"/>
              </a:solidFill>
              <a:effectLst>
                <a:glow rad="101600">
                  <a:schemeClr val="accent2">
                    <a:satMod val="175000"/>
                    <a:alpha val="40000"/>
                  </a:schemeClr>
                </a:glow>
              </a:effectLst>
            </a:endParaRPr>
          </a:p>
        </p:txBody>
      </p:sp>
      <p:sp>
        <p:nvSpPr>
          <p:cNvPr id="3" name="Content Placeholder 2"/>
          <p:cNvSpPr>
            <a:spLocks noGrp="1"/>
          </p:cNvSpPr>
          <p:nvPr>
            <p:ph idx="1"/>
          </p:nvPr>
        </p:nvSpPr>
        <p:spPr/>
        <p:txBody>
          <a:bodyPr>
            <a:normAutofit lnSpcReduction="10000"/>
          </a:bodyPr>
          <a:lstStyle/>
          <a:p>
            <a:r>
              <a:rPr lang="id-ID" b="0" i="0" dirty="0" smtClean="0">
                <a:solidFill>
                  <a:srgbClr val="222222"/>
                </a:solidFill>
                <a:effectLst/>
                <a:latin typeface="Verdana"/>
              </a:rPr>
              <a:t>Dalam riwayat Muslim, disebutkan,</a:t>
            </a:r>
          </a:p>
          <a:p>
            <a:pPr algn="ctr" rtl="1"/>
            <a:r>
              <a:rPr lang="ar-AE" dirty="0">
                <a:solidFill>
                  <a:srgbClr val="222222"/>
                </a:solidFill>
              </a:rPr>
              <a:t>مَنْ عَمِلَ عَمَلاً لَيْسَ عَلَيْهِ أَمْرُنَا فَهُوَ رَدٌّ</a:t>
            </a:r>
          </a:p>
          <a:p>
            <a:r>
              <a:rPr lang="ar-AE" b="0" i="0" dirty="0" smtClean="0">
                <a:solidFill>
                  <a:srgbClr val="222222"/>
                </a:solidFill>
                <a:effectLst/>
                <a:latin typeface="Verdana"/>
              </a:rPr>
              <a:t>“</a:t>
            </a:r>
            <a:r>
              <a:rPr lang="id-ID" b="0" i="1" dirty="0" smtClean="0">
                <a:solidFill>
                  <a:srgbClr val="222222"/>
                </a:solidFill>
                <a:effectLst/>
                <a:latin typeface="Verdana"/>
              </a:rPr>
              <a:t>Barangsiapa melakukan suatu amalan yang bukan ajaran kami, maka amalan tersebut tertolak</a:t>
            </a:r>
            <a:r>
              <a:rPr lang="id-ID" b="0" i="0" dirty="0" smtClean="0">
                <a:solidFill>
                  <a:srgbClr val="222222"/>
                </a:solidFill>
                <a:effectLst/>
                <a:latin typeface="Verdana"/>
              </a:rPr>
              <a:t>.” [HR. Muslim, no. 1718]</a:t>
            </a:r>
          </a:p>
          <a:p>
            <a:r>
              <a:rPr lang="id-ID" b="0" i="0" dirty="0" smtClean="0">
                <a:solidFill>
                  <a:srgbClr val="000000"/>
                </a:solidFill>
                <a:effectLst/>
                <a:latin typeface="Verdana"/>
              </a:rPr>
              <a:t/>
            </a:r>
            <a:br>
              <a:rPr lang="id-ID" b="0" i="0" dirty="0" smtClean="0">
                <a:solidFill>
                  <a:srgbClr val="000000"/>
                </a:solidFill>
                <a:effectLst/>
                <a:latin typeface="Verdana"/>
              </a:rPr>
            </a:br>
            <a:r>
              <a:rPr lang="id-ID" b="0" i="0" dirty="0" smtClean="0">
                <a:solidFill>
                  <a:srgbClr val="000000"/>
                </a:solidFill>
                <a:effectLst/>
                <a:latin typeface="Verdana"/>
              </a:rPr>
              <a:t/>
            </a:r>
            <a:br>
              <a:rPr lang="id-ID" b="0" i="0" dirty="0" smtClean="0">
                <a:solidFill>
                  <a:srgbClr val="000000"/>
                </a:solidFill>
                <a:effectLst/>
                <a:latin typeface="Verdana"/>
              </a:rPr>
            </a:br>
            <a:endParaRPr lang="id-ID" dirty="0"/>
          </a:p>
        </p:txBody>
      </p:sp>
    </p:spTree>
    <p:extLst>
      <p:ext uri="{BB962C8B-B14F-4D97-AF65-F5344CB8AC3E}">
        <p14:creationId xmlns:p14="http://schemas.microsoft.com/office/powerpoint/2010/main" val="1983492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solidFill>
                  <a:srgbClr val="FF0000"/>
                </a:solidFill>
                <a:effectLst>
                  <a:glow rad="63500">
                    <a:schemeClr val="accent2">
                      <a:satMod val="175000"/>
                      <a:alpha val="40000"/>
                    </a:schemeClr>
                  </a:glow>
                </a:effectLst>
              </a:rPr>
              <a:t>Laknat Allah bagi Penyuap dan di suap</a:t>
            </a:r>
            <a:endParaRPr lang="id-ID" dirty="0">
              <a:solidFill>
                <a:srgbClr val="FF0000"/>
              </a:solidFill>
              <a:effectLst>
                <a:glow rad="63500">
                  <a:schemeClr val="accent2">
                    <a:satMod val="175000"/>
                    <a:alpha val="40000"/>
                  </a:schemeClr>
                </a:glow>
              </a:effectLst>
            </a:endParaRPr>
          </a:p>
        </p:txBody>
      </p:sp>
      <p:sp>
        <p:nvSpPr>
          <p:cNvPr id="3" name="Content Placeholder 2"/>
          <p:cNvSpPr>
            <a:spLocks noGrp="1"/>
          </p:cNvSpPr>
          <p:nvPr>
            <p:ph idx="1"/>
          </p:nvPr>
        </p:nvSpPr>
        <p:spPr/>
        <p:txBody>
          <a:bodyPr>
            <a:normAutofit/>
          </a:bodyPr>
          <a:lstStyle/>
          <a:p>
            <a:r>
              <a:rPr lang="id-ID" b="0" i="0" dirty="0" smtClean="0">
                <a:solidFill>
                  <a:srgbClr val="000000"/>
                </a:solidFill>
                <a:effectLst/>
                <a:latin typeface="NonBreakingSpaceOverride"/>
              </a:rPr>
              <a:t>‎ </a:t>
            </a:r>
            <a:r>
              <a:rPr lang="ar-AE" b="0" i="0" dirty="0" smtClean="0">
                <a:solidFill>
                  <a:srgbClr val="000000"/>
                </a:solidFill>
                <a:effectLst/>
                <a:latin typeface="NonBreakingSpaceOverride"/>
              </a:rPr>
              <a:t>عَنْ عُمَر عَبْدِ اللهِ بْنِ قاَلَ : لَعَنَ رَسُوْلُ اللهِ الرَاشِى، وُاْلمُرْتَشَىِ</a:t>
            </a:r>
          </a:p>
          <a:p>
            <a:r>
              <a:rPr lang="id-ID" dirty="0" smtClean="0">
                <a:effectLst/>
                <a:latin typeface="NonBreakingSpaceOverride"/>
              </a:rPr>
              <a:t>Dari Ibnu Umar Radhiyallahu anhu , ia berkata : “</a:t>
            </a:r>
            <a:r>
              <a:rPr lang="id-ID" i="1" dirty="0" smtClean="0">
                <a:effectLst/>
                <a:latin typeface="NonBreakingSpaceOverride"/>
              </a:rPr>
              <a:t>Rasulullah Shallallahu alaihi wa sallam melaknat yang memberi suap dan yang menerima suap</a:t>
            </a:r>
            <a:endParaRPr lang="id-ID" dirty="0"/>
          </a:p>
        </p:txBody>
      </p:sp>
    </p:spTree>
    <p:extLst>
      <p:ext uri="{BB962C8B-B14F-4D97-AF65-F5344CB8AC3E}">
        <p14:creationId xmlns:p14="http://schemas.microsoft.com/office/powerpoint/2010/main" val="4180170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514350" indent="-514350">
              <a:buAutoNum type="arabicPeriod"/>
            </a:pPr>
            <a:r>
              <a:rPr lang="id-ID" dirty="0" smtClean="0"/>
              <a:t>Apa yang dapat di fahami dari hadist tentang niat?</a:t>
            </a:r>
          </a:p>
          <a:p>
            <a:pPr marL="514350" indent="-514350">
              <a:buAutoNum type="arabicPeriod"/>
            </a:pPr>
            <a:r>
              <a:rPr lang="id-ID" dirty="0" smtClean="0"/>
              <a:t>Apa yang dapat dipahami dari hadis tentang bid’ah?</a:t>
            </a:r>
          </a:p>
          <a:p>
            <a:pPr marL="514350" indent="-514350">
              <a:buAutoNum type="arabicPeriod"/>
            </a:pPr>
            <a:r>
              <a:rPr lang="id-ID" dirty="0" smtClean="0"/>
              <a:t>Menurut anda,apa maksud Hadist nabi yang menyatakan bahwa awalnya Islam terasing dan akhirnya terasing pula?</a:t>
            </a:r>
            <a:endParaRPr lang="id-ID" dirty="0"/>
          </a:p>
        </p:txBody>
      </p:sp>
    </p:spTree>
    <p:extLst>
      <p:ext uri="{BB962C8B-B14F-4D97-AF65-F5344CB8AC3E}">
        <p14:creationId xmlns:p14="http://schemas.microsoft.com/office/powerpoint/2010/main" val="1264768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Tugas di rumah</a:t>
            </a:r>
            <a:endParaRPr lang="id-ID" dirty="0"/>
          </a:p>
        </p:txBody>
      </p:sp>
      <p:sp>
        <p:nvSpPr>
          <p:cNvPr id="3" name="Content Placeholder 2"/>
          <p:cNvSpPr>
            <a:spLocks noGrp="1"/>
          </p:cNvSpPr>
          <p:nvPr>
            <p:ph idx="1"/>
          </p:nvPr>
        </p:nvSpPr>
        <p:spPr/>
        <p:txBody>
          <a:bodyPr/>
          <a:lstStyle/>
          <a:p>
            <a:pPr marL="0" indent="0">
              <a:buNone/>
            </a:pPr>
            <a:r>
              <a:rPr lang="id-ID" sz="2400" dirty="0">
                <a:solidFill>
                  <a:prstClr val="black"/>
                </a:solidFill>
                <a:ea typeface="+mj-ea"/>
                <a:cs typeface="+mj-cs"/>
              </a:rPr>
              <a:t>TUGAS DI KUMPULKAN LEWAT  ( WA : 085864080250) </a:t>
            </a:r>
            <a:endParaRPr lang="id-ID" dirty="0"/>
          </a:p>
        </p:txBody>
      </p:sp>
    </p:spTree>
    <p:extLst>
      <p:ext uri="{BB962C8B-B14F-4D97-AF65-F5344CB8AC3E}">
        <p14:creationId xmlns:p14="http://schemas.microsoft.com/office/powerpoint/2010/main" val="42278150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25</TotalTime>
  <Words>240</Words>
  <Application>Microsoft Office PowerPoint</Application>
  <PresentationFormat>On-screen Show (4:3)</PresentationFormat>
  <Paragraphs>24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Niat dan Pengaruhnya dalam Amal </vt:lpstr>
      <vt:lpstr>Hati hati dari pendusta yang mengaku Nabi</vt:lpstr>
      <vt:lpstr>Islam datangnya asing </vt:lpstr>
      <vt:lpstr>Larangan melakukan bid’ah</vt:lpstr>
      <vt:lpstr>Laknat Allah bagi Penyuap dan di suap</vt:lpstr>
      <vt:lpstr>PowerPoint Presentation</vt:lpstr>
      <vt:lpstr>Tugas di rumah</vt:lpstr>
    </vt:vector>
  </TitlesOfParts>
  <Company>CtrlSoft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Niat dan Pengaruhnya dalam Amal</dc:title>
  <dc:creator>BISMIILAH NAWAITU</dc:creator>
  <cp:lastModifiedBy>BISMIILAH NAWAITU</cp:lastModifiedBy>
  <cp:revision>4</cp:revision>
  <dcterms:created xsi:type="dcterms:W3CDTF">2020-03-18T07:44:20Z</dcterms:created>
  <dcterms:modified xsi:type="dcterms:W3CDTF">2020-03-21T01:35:53Z</dcterms:modified>
</cp:coreProperties>
</file>